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12"/>
  </p:notesMasterIdLst>
  <p:handoutMasterIdLst>
    <p:handoutMasterId r:id="rId13"/>
  </p:handoutMasterIdLst>
  <p:sldIdLst>
    <p:sldId id="436" r:id="rId5"/>
    <p:sldId id="437" r:id="rId6"/>
    <p:sldId id="438" r:id="rId7"/>
    <p:sldId id="439" r:id="rId8"/>
    <p:sldId id="440" r:id="rId9"/>
    <p:sldId id="441" r:id="rId10"/>
    <p:sldId id="44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187"/>
    <a:srgbClr val="0C404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78" d="100"/>
          <a:sy n="78" d="100"/>
        </p:scale>
        <p:origin x="878" y="72"/>
      </p:cViewPr>
      <p:guideLst/>
    </p:cSldViewPr>
  </p:slideViewPr>
  <p:outlineViewPr>
    <p:cViewPr>
      <p:scale>
        <a:sx n="33" d="100"/>
        <a:sy n="33" d="100"/>
      </p:scale>
      <p:origin x="0" y="-17146"/>
    </p:cViewPr>
  </p:outlineViewPr>
  <p:notesTextViewPr>
    <p:cViewPr>
      <p:scale>
        <a:sx n="1" d="1"/>
        <a:sy n="1" d="1"/>
      </p:scale>
      <p:origin x="0" y="0"/>
    </p:cViewPr>
  </p:notesTextViewPr>
  <p:sorterViewPr>
    <p:cViewPr varScale="1">
      <p:scale>
        <a:sx n="1" d="1"/>
        <a:sy n="1" d="1"/>
      </p:scale>
      <p:origin x="0" y="-871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Nielsen" userId="46253a485b575d37" providerId="LiveId" clId="{9A50242A-D031-4612-8295-F8B18148E84B}"/>
    <pc:docChg chg="custSel modSld">
      <pc:chgData name="Alex Nielsen" userId="46253a485b575d37" providerId="LiveId" clId="{9A50242A-D031-4612-8295-F8B18148E84B}" dt="2024-04-16T17:03:29.572" v="227" actId="20577"/>
      <pc:docMkLst>
        <pc:docMk/>
      </pc:docMkLst>
      <pc:sldChg chg="modSp mod">
        <pc:chgData name="Alex Nielsen" userId="46253a485b575d37" providerId="LiveId" clId="{9A50242A-D031-4612-8295-F8B18148E84B}" dt="2024-04-16T17:01:25.303" v="4" actId="20577"/>
        <pc:sldMkLst>
          <pc:docMk/>
          <pc:sldMk cId="2274651533" sldId="438"/>
        </pc:sldMkLst>
        <pc:spChg chg="mod">
          <ac:chgData name="Alex Nielsen" userId="46253a485b575d37" providerId="LiveId" clId="{9A50242A-D031-4612-8295-F8B18148E84B}" dt="2024-04-16T17:01:25.303" v="4" actId="20577"/>
          <ac:spMkLst>
            <pc:docMk/>
            <pc:sldMk cId="2274651533" sldId="438"/>
            <ac:spMk id="4" creationId="{3D7927D6-AFA7-348E-8C32-400C1E6F321D}"/>
          </ac:spMkLst>
        </pc:spChg>
      </pc:sldChg>
      <pc:sldChg chg="modSp mod">
        <pc:chgData name="Alex Nielsen" userId="46253a485b575d37" providerId="LiveId" clId="{9A50242A-D031-4612-8295-F8B18148E84B}" dt="2024-04-16T17:01:30.935" v="5" actId="20577"/>
        <pc:sldMkLst>
          <pc:docMk/>
          <pc:sldMk cId="3513890972" sldId="439"/>
        </pc:sldMkLst>
        <pc:spChg chg="mod">
          <ac:chgData name="Alex Nielsen" userId="46253a485b575d37" providerId="LiveId" clId="{9A50242A-D031-4612-8295-F8B18148E84B}" dt="2024-04-16T17:01:30.935" v="5" actId="20577"/>
          <ac:spMkLst>
            <pc:docMk/>
            <pc:sldMk cId="3513890972" sldId="439"/>
            <ac:spMk id="4" creationId="{3D7927D6-AFA7-348E-8C32-400C1E6F321D}"/>
          </ac:spMkLst>
        </pc:spChg>
      </pc:sldChg>
      <pc:sldChg chg="modSp mod">
        <pc:chgData name="Alex Nielsen" userId="46253a485b575d37" providerId="LiveId" clId="{9A50242A-D031-4612-8295-F8B18148E84B}" dt="2024-04-16T17:01:43.499" v="9" actId="20577"/>
        <pc:sldMkLst>
          <pc:docMk/>
          <pc:sldMk cId="3271252559" sldId="440"/>
        </pc:sldMkLst>
        <pc:spChg chg="mod">
          <ac:chgData name="Alex Nielsen" userId="46253a485b575d37" providerId="LiveId" clId="{9A50242A-D031-4612-8295-F8B18148E84B}" dt="2024-04-16T17:01:43.499" v="9" actId="20577"/>
          <ac:spMkLst>
            <pc:docMk/>
            <pc:sldMk cId="3271252559" sldId="440"/>
            <ac:spMk id="4" creationId="{3D7927D6-AFA7-348E-8C32-400C1E6F321D}"/>
          </ac:spMkLst>
        </pc:spChg>
      </pc:sldChg>
      <pc:sldChg chg="modSp mod">
        <pc:chgData name="Alex Nielsen" userId="46253a485b575d37" providerId="LiveId" clId="{9A50242A-D031-4612-8295-F8B18148E84B}" dt="2024-04-16T17:01:52.963" v="11" actId="20577"/>
        <pc:sldMkLst>
          <pc:docMk/>
          <pc:sldMk cId="4072644754" sldId="441"/>
        </pc:sldMkLst>
        <pc:spChg chg="mod">
          <ac:chgData name="Alex Nielsen" userId="46253a485b575d37" providerId="LiveId" clId="{9A50242A-D031-4612-8295-F8B18148E84B}" dt="2024-04-16T17:01:52.963" v="11" actId="20577"/>
          <ac:spMkLst>
            <pc:docMk/>
            <pc:sldMk cId="4072644754" sldId="441"/>
            <ac:spMk id="4" creationId="{3D7927D6-AFA7-348E-8C32-400C1E6F321D}"/>
          </ac:spMkLst>
        </pc:spChg>
      </pc:sldChg>
      <pc:sldChg chg="modSp mod">
        <pc:chgData name="Alex Nielsen" userId="46253a485b575d37" providerId="LiveId" clId="{9A50242A-D031-4612-8295-F8B18148E84B}" dt="2024-04-16T17:03:29.572" v="227" actId="20577"/>
        <pc:sldMkLst>
          <pc:docMk/>
          <pc:sldMk cId="3526355716" sldId="442"/>
        </pc:sldMkLst>
        <pc:spChg chg="mod">
          <ac:chgData name="Alex Nielsen" userId="46253a485b575d37" providerId="LiveId" clId="{9A50242A-D031-4612-8295-F8B18148E84B}" dt="2024-04-16T17:03:29.572" v="227" actId="20577"/>
          <ac:spMkLst>
            <pc:docMk/>
            <pc:sldMk cId="3526355716" sldId="442"/>
            <ac:spMk id="4" creationId="{3D7927D6-AFA7-348E-8C32-400C1E6F32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D2272-D660-A337-AEF3-BE066BD54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1FE5A70-71C2-F335-270C-B94537340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5A369-CA0E-4FC6-90EE-5FA969A08EF8}" type="datetimeFigureOut">
              <a:rPr lang="en-US" smtClean="0"/>
              <a:t>4/16/2024</a:t>
            </a:fld>
            <a:endParaRPr lang="en-US" dirty="0"/>
          </a:p>
        </p:txBody>
      </p:sp>
      <p:sp>
        <p:nvSpPr>
          <p:cNvPr id="4" name="Footer Placeholder 3">
            <a:extLst>
              <a:ext uri="{FF2B5EF4-FFF2-40B4-BE49-F238E27FC236}">
                <a16:creationId xmlns:a16="http://schemas.microsoft.com/office/drawing/2014/main" id="{D91E1B03-0F86-16E7-11BE-81F9F4CD66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4524B8-3914-99B2-2620-0F2A88D335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9210F9-8331-407C-A034-F95DCB303EBC}" type="slidenum">
              <a:rPr lang="en-US" smtClean="0"/>
              <a:t>‹#›</a:t>
            </a:fld>
            <a:endParaRPr lang="en-US" dirty="0"/>
          </a:p>
        </p:txBody>
      </p:sp>
    </p:spTree>
    <p:extLst>
      <p:ext uri="{BB962C8B-B14F-4D97-AF65-F5344CB8AC3E}">
        <p14:creationId xmlns:p14="http://schemas.microsoft.com/office/powerpoint/2010/main" val="93100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4/16/2024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a:t>
            </a:fld>
            <a:endParaRPr lang="en-US" dirty="0"/>
          </a:p>
        </p:txBody>
      </p:sp>
    </p:spTree>
    <p:extLst>
      <p:ext uri="{BB962C8B-B14F-4D97-AF65-F5344CB8AC3E}">
        <p14:creationId xmlns:p14="http://schemas.microsoft.com/office/powerpoint/2010/main" val="236904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a:t>
            </a:fld>
            <a:endParaRPr lang="en-US" dirty="0"/>
          </a:p>
        </p:txBody>
      </p:sp>
    </p:spTree>
    <p:extLst>
      <p:ext uri="{BB962C8B-B14F-4D97-AF65-F5344CB8AC3E}">
        <p14:creationId xmlns:p14="http://schemas.microsoft.com/office/powerpoint/2010/main" val="124463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a:t>
            </a:fld>
            <a:endParaRPr lang="en-US" dirty="0"/>
          </a:p>
        </p:txBody>
      </p:sp>
    </p:spTree>
    <p:extLst>
      <p:ext uri="{BB962C8B-B14F-4D97-AF65-F5344CB8AC3E}">
        <p14:creationId xmlns:p14="http://schemas.microsoft.com/office/powerpoint/2010/main" val="380639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4</a:t>
            </a:fld>
            <a:endParaRPr lang="en-US" dirty="0"/>
          </a:p>
        </p:txBody>
      </p:sp>
    </p:spTree>
    <p:extLst>
      <p:ext uri="{BB962C8B-B14F-4D97-AF65-F5344CB8AC3E}">
        <p14:creationId xmlns:p14="http://schemas.microsoft.com/office/powerpoint/2010/main" val="226428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5</a:t>
            </a:fld>
            <a:endParaRPr lang="en-US" dirty="0"/>
          </a:p>
        </p:txBody>
      </p:sp>
    </p:spTree>
    <p:extLst>
      <p:ext uri="{BB962C8B-B14F-4D97-AF65-F5344CB8AC3E}">
        <p14:creationId xmlns:p14="http://schemas.microsoft.com/office/powerpoint/2010/main" val="164795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6</a:t>
            </a:fld>
            <a:endParaRPr lang="en-US" dirty="0"/>
          </a:p>
        </p:txBody>
      </p:sp>
    </p:spTree>
    <p:extLst>
      <p:ext uri="{BB962C8B-B14F-4D97-AF65-F5344CB8AC3E}">
        <p14:creationId xmlns:p14="http://schemas.microsoft.com/office/powerpoint/2010/main" val="3568425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7</a:t>
            </a:fld>
            <a:endParaRPr lang="en-US" dirty="0"/>
          </a:p>
        </p:txBody>
      </p:sp>
    </p:spTree>
    <p:extLst>
      <p:ext uri="{BB962C8B-B14F-4D97-AF65-F5344CB8AC3E}">
        <p14:creationId xmlns:p14="http://schemas.microsoft.com/office/powerpoint/2010/main" val="147776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endParaRPr lang="en-US" dirty="0"/>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223638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749856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361101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1">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040DA2-B75D-1B49-51F9-967501F7F67B}"/>
              </a:ext>
            </a:extLst>
          </p:cNvPr>
          <p:cNvSpPr>
            <a:spLocks noGrp="1"/>
          </p:cNvSpPr>
          <p:nvPr>
            <p:ph type="title" hasCustomPrompt="1"/>
          </p:nvPr>
        </p:nvSpPr>
        <p:spPr>
          <a:xfrm>
            <a:off x="994876" y="887638"/>
            <a:ext cx="10202248" cy="5094496"/>
          </a:xfrm>
        </p:spPr>
        <p:txBody>
          <a:bodyPr/>
          <a:lstStyle>
            <a:lvl1pPr algn="ctr">
              <a:defRPr sz="4800">
                <a:solidFill>
                  <a:schemeClr val="bg1"/>
                </a:solidFill>
              </a:defRPr>
            </a:lvl1pPr>
          </a:lstStyle>
          <a:p>
            <a:r>
              <a:rPr lang="en-US" dirty="0"/>
              <a:t>Click to add title</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2" name="Rectangle 1">
            <a:extLst>
              <a:ext uri="{FF2B5EF4-FFF2-40B4-BE49-F238E27FC236}">
                <a16:creationId xmlns:a16="http://schemas.microsoft.com/office/drawing/2014/main" id="{8E93BDAB-CB06-403B-00FD-9D1C2812A298}"/>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FB1FDB-9C8A-890A-5051-8D49E105FD49}"/>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1">
            <a:extLst>
              <a:ext uri="{FF2B5EF4-FFF2-40B4-BE49-F238E27FC236}">
                <a16:creationId xmlns:a16="http://schemas.microsoft.com/office/drawing/2014/main" id="{46056E81-9CB5-42E9-6689-B711F575C8F2}"/>
              </a:ext>
              <a:ext uri="{C183D7F6-B498-43B3-948B-1728B52AA6E4}">
                <adec:decorative xmlns:adec="http://schemas.microsoft.com/office/drawing/2017/decorative" val="1"/>
              </a:ext>
            </a:extLst>
          </p:cNvPr>
          <p:cNvSpPr/>
          <p:nvPr userDrawn="1"/>
        </p:nvSpPr>
        <p:spPr>
          <a:xfrm flipV="1">
            <a:off x="8981493" y="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2">
            <a:extLst>
              <a:ext uri="{FF2B5EF4-FFF2-40B4-BE49-F238E27FC236}">
                <a16:creationId xmlns:a16="http://schemas.microsoft.com/office/drawing/2014/main" id="{3D075254-6FC4-6738-BBBE-1BACB99E424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620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bou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BA2562-20F9-9DC8-81EB-6ED26B24D7E3}"/>
              </a:ext>
              <a:ext uri="{C183D7F6-B498-43B3-948B-1728B52AA6E4}">
                <adec:decorative xmlns:adec="http://schemas.microsoft.com/office/drawing/2017/decorative" val="1"/>
              </a:ext>
            </a:extLst>
          </p:cNvPr>
          <p:cNvSpPr/>
          <p:nvPr userDrawn="1"/>
        </p:nvSpPr>
        <p:spPr>
          <a:xfrm>
            <a:off x="1" y="5983099"/>
            <a:ext cx="12192000" cy="873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25">
            <a:extLst>
              <a:ext uri="{FF2B5EF4-FFF2-40B4-BE49-F238E27FC236}">
                <a16:creationId xmlns:a16="http://schemas.microsoft.com/office/drawing/2014/main" id="{369E878B-C75C-98DC-B694-2C40507C4945}"/>
              </a:ext>
              <a:ext uri="{C183D7F6-B498-43B3-948B-1728B52AA6E4}">
                <adec:decorative xmlns:adec="http://schemas.microsoft.com/office/drawing/2017/decorative" val="1"/>
              </a:ext>
            </a:extLst>
          </p:cNvPr>
          <p:cNvSpPr/>
          <p:nvPr userDrawn="1"/>
        </p:nvSpPr>
        <p:spPr>
          <a:xfrm>
            <a:off x="8991644" y="3657675"/>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7">
            <a:extLst>
              <a:ext uri="{FF2B5EF4-FFF2-40B4-BE49-F238E27FC236}">
                <a16:creationId xmlns:a16="http://schemas.microsoft.com/office/drawing/2014/main" id="{DC03A063-67E0-718E-206C-6C807C20026A}"/>
              </a:ext>
              <a:ext uri="{C183D7F6-B498-43B3-948B-1728B52AA6E4}">
                <adec:decorative xmlns:adec="http://schemas.microsoft.com/office/drawing/2017/decorative" val="1"/>
              </a:ext>
            </a:extLst>
          </p:cNvPr>
          <p:cNvSpPr>
            <a:spLocks noChangeAspect="1"/>
          </p:cNvSpPr>
          <p:nvPr userDrawn="1"/>
        </p:nvSpPr>
        <p:spPr>
          <a:xfrm flipH="1" flipV="1">
            <a:off x="0" y="-5"/>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30">
            <a:extLst>
              <a:ext uri="{FF2B5EF4-FFF2-40B4-BE49-F238E27FC236}">
                <a16:creationId xmlns:a16="http://schemas.microsoft.com/office/drawing/2014/main" id="{6D86FEEF-2721-A616-B636-7C6F8B1B5D56}"/>
              </a:ext>
              <a:ext uri="{C183D7F6-B498-43B3-948B-1728B52AA6E4}">
                <adec:decorative xmlns:adec="http://schemas.microsoft.com/office/drawing/2017/decorative" val="1"/>
              </a:ext>
            </a:extLst>
          </p:cNvPr>
          <p:cNvSpPr>
            <a:spLocks noChangeAspect="1"/>
          </p:cNvSpPr>
          <p:nvPr userDrawn="1"/>
        </p:nvSpPr>
        <p:spPr>
          <a:xfrm rot="16200000" flipH="1" flipV="1">
            <a:off x="-433923" y="554625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7">
            <a:extLst>
              <a:ext uri="{FF2B5EF4-FFF2-40B4-BE49-F238E27FC236}">
                <a16:creationId xmlns:a16="http://schemas.microsoft.com/office/drawing/2014/main" id="{4AC20A76-77DC-62F7-C0E5-66C03853B31E}"/>
              </a:ext>
            </a:extLst>
          </p:cNvPr>
          <p:cNvSpPr>
            <a:spLocks noGrp="1"/>
          </p:cNvSpPr>
          <p:nvPr>
            <p:ph type="title" hasCustomPrompt="1"/>
          </p:nvPr>
        </p:nvSpPr>
        <p:spPr>
          <a:xfrm>
            <a:off x="1371599" y="1478396"/>
            <a:ext cx="3710355" cy="3445297"/>
          </a:xfrm>
        </p:spPr>
        <p:txBody>
          <a:bodyPr>
            <a:normAutofit/>
          </a:bodyPr>
          <a:lstStyle>
            <a:lvl1pPr>
              <a:defRPr sz="3600">
                <a:solidFill>
                  <a:schemeClr val="accent2">
                    <a:lumMod val="75000"/>
                  </a:schemeClr>
                </a:solidFill>
              </a:defRPr>
            </a:lvl1pPr>
          </a:lstStyle>
          <a:p>
            <a:r>
              <a:rPr lang="en-US" dirty="0"/>
              <a:t>Click to add title</a:t>
            </a:r>
          </a:p>
        </p:txBody>
      </p:sp>
      <p:sp>
        <p:nvSpPr>
          <p:cNvPr id="20" name="Content Placeholder 19">
            <a:extLst>
              <a:ext uri="{FF2B5EF4-FFF2-40B4-BE49-F238E27FC236}">
                <a16:creationId xmlns:a16="http://schemas.microsoft.com/office/drawing/2014/main" id="{CF99A149-DEF4-9E0F-D0DE-E859DB6CA539}"/>
              </a:ext>
            </a:extLst>
          </p:cNvPr>
          <p:cNvSpPr>
            <a:spLocks noGrp="1"/>
          </p:cNvSpPr>
          <p:nvPr>
            <p:ph sz="quarter" idx="10" hasCustomPrompt="1"/>
          </p:nvPr>
        </p:nvSpPr>
        <p:spPr>
          <a:xfrm>
            <a:off x="5360465" y="1477963"/>
            <a:ext cx="5536135" cy="3446462"/>
          </a:xfrm>
        </p:spPr>
        <p:txBody>
          <a:bodyPr anchor="ct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bg1"/>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4624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sz="1000"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8209394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42187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622905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3421097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089771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sz="1000" dirty="0"/>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94274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47392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036526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sz="1000" dirty="0"/>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30536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B63FF7C-BCE4-419D-9C3F-41EC23EA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860C7B-C231-4C73-B846-9641A272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40D9AD-F97D-8DCF-97C2-FEE69475C0BC}"/>
              </a:ext>
            </a:extLst>
          </p:cNvPr>
          <p:cNvSpPr>
            <a:spLocks noGrp="1"/>
          </p:cNvSpPr>
          <p:nvPr>
            <p:ph type="title"/>
          </p:nvPr>
        </p:nvSpPr>
        <p:spPr>
          <a:xfrm>
            <a:off x="914400" y="685798"/>
            <a:ext cx="4770783" cy="3410714"/>
          </a:xfrm>
        </p:spPr>
        <p:txBody>
          <a:bodyPr vert="horz" lIns="91440" tIns="45720" rIns="91440" bIns="45720" rtlCol="0" anchor="b">
            <a:normAutofit/>
          </a:bodyPr>
          <a:lstStyle/>
          <a:p>
            <a:pPr algn="l"/>
            <a:r>
              <a:rPr lang="en-US" sz="4200" dirty="0">
                <a:solidFill>
                  <a:srgbClr val="FFFFFF"/>
                </a:solidFill>
              </a:rPr>
              <a:t>Why You Should Go On The Cruise Line Management Study Abroad</a:t>
            </a:r>
          </a:p>
        </p:txBody>
      </p:sp>
      <p:pic>
        <p:nvPicPr>
          <p:cNvPr id="5" name="Picture 4" descr="A cruise ship in the water&#10;&#10;Description automatically generated">
            <a:extLst>
              <a:ext uri="{FF2B5EF4-FFF2-40B4-BE49-F238E27FC236}">
                <a16:creationId xmlns:a16="http://schemas.microsoft.com/office/drawing/2014/main" id="{198E8B0F-9318-397C-418A-50A208029B0C}"/>
              </a:ext>
            </a:extLst>
          </p:cNvPr>
          <p:cNvPicPr>
            <a:picLocks noChangeAspect="1"/>
          </p:cNvPicPr>
          <p:nvPr/>
        </p:nvPicPr>
        <p:blipFill rotWithShape="1">
          <a:blip r:embed="rId3"/>
          <a:srcRect l="10242" r="22674"/>
          <a:stretch/>
        </p:blipFill>
        <p:spPr>
          <a:xfrm>
            <a:off x="6057901" y="10"/>
            <a:ext cx="6134099" cy="6857989"/>
          </a:xfrm>
          <a:custGeom>
            <a:avLst/>
            <a:gdLst/>
            <a:ahLst/>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p:spPr>
      </p:pic>
      <p:sp>
        <p:nvSpPr>
          <p:cNvPr id="16" name="Freeform: Shape 15">
            <a:extLst>
              <a:ext uri="{FF2B5EF4-FFF2-40B4-BE49-F238E27FC236}">
                <a16:creationId xmlns:a16="http://schemas.microsoft.com/office/drawing/2014/main" id="{90A57368-014F-41F3-B5AF-E1701430F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7620"/>
            <a:ext cx="11576868" cy="2500379"/>
          </a:xfrm>
          <a:custGeom>
            <a:avLst/>
            <a:gdLst>
              <a:gd name="connsiteX0" fmla="*/ 0 w 11576868"/>
              <a:gd name="connsiteY0" fmla="*/ 0 h 2500379"/>
              <a:gd name="connsiteX1" fmla="*/ 949598 w 11576868"/>
              <a:gd name="connsiteY1" fmla="*/ 0 h 2500379"/>
              <a:gd name="connsiteX2" fmla="*/ 2713710 w 11576868"/>
              <a:gd name="connsiteY2" fmla="*/ 0 h 2500379"/>
              <a:gd name="connsiteX3" fmla="*/ 3638550 w 11576868"/>
              <a:gd name="connsiteY3" fmla="*/ 0 h 2500379"/>
              <a:gd name="connsiteX4" fmla="*/ 4302399 w 11576868"/>
              <a:gd name="connsiteY4" fmla="*/ 0 h 2500379"/>
              <a:gd name="connsiteX5" fmla="*/ 8772860 w 11576868"/>
              <a:gd name="connsiteY5" fmla="*/ 0 h 2500379"/>
              <a:gd name="connsiteX6" fmla="*/ 8772860 w 11576868"/>
              <a:gd name="connsiteY6" fmla="*/ 1898 h 2500379"/>
              <a:gd name="connsiteX7" fmla="*/ 8847928 w 11576868"/>
              <a:gd name="connsiteY7" fmla="*/ 0 h 2500379"/>
              <a:gd name="connsiteX8" fmla="*/ 11574871 w 11576868"/>
              <a:gd name="connsiteY8" fmla="*/ 2460835 h 2500379"/>
              <a:gd name="connsiteX9" fmla="*/ 11576868 w 11576868"/>
              <a:gd name="connsiteY9" fmla="*/ 2500379 h 2500379"/>
              <a:gd name="connsiteX10" fmla="*/ 0 w 11576868"/>
              <a:gd name="connsiteY10" fmla="*/ 2500379 h 2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6868" h="2500379">
                <a:moveTo>
                  <a:pt x="0" y="0"/>
                </a:moveTo>
                <a:lnTo>
                  <a:pt x="949598" y="0"/>
                </a:lnTo>
                <a:lnTo>
                  <a:pt x="2713710" y="0"/>
                </a:lnTo>
                <a:lnTo>
                  <a:pt x="3638550" y="0"/>
                </a:lnTo>
                <a:lnTo>
                  <a:pt x="4302399" y="0"/>
                </a:lnTo>
                <a:lnTo>
                  <a:pt x="8772860" y="0"/>
                </a:lnTo>
                <a:lnTo>
                  <a:pt x="8772860" y="1898"/>
                </a:lnTo>
                <a:lnTo>
                  <a:pt x="8847928" y="0"/>
                </a:lnTo>
                <a:cubicBezTo>
                  <a:pt x="10267176" y="0"/>
                  <a:pt x="11434500" y="1078620"/>
                  <a:pt x="11574871" y="2460835"/>
                </a:cubicBezTo>
                <a:lnTo>
                  <a:pt x="11576868" y="2500379"/>
                </a:lnTo>
                <a:lnTo>
                  <a:pt x="0" y="250037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5D9882FA-049D-25F3-3F24-590E9D0F184A}"/>
              </a:ext>
            </a:extLst>
          </p:cNvPr>
          <p:cNvSpPr>
            <a:spLocks noGrp="1"/>
          </p:cNvSpPr>
          <p:nvPr>
            <p:ph type="sldNum" sz="quarter" idx="4"/>
          </p:nvPr>
        </p:nvSpPr>
        <p:spPr>
          <a:xfrm>
            <a:off x="11391152" y="6433203"/>
            <a:ext cx="702781" cy="367842"/>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1</a:t>
            </a:fld>
            <a:endParaRPr lang="en-US" sz="1900"/>
          </a:p>
        </p:txBody>
      </p:sp>
    </p:spTree>
    <p:extLst>
      <p:ext uri="{BB962C8B-B14F-4D97-AF65-F5344CB8AC3E}">
        <p14:creationId xmlns:p14="http://schemas.microsoft.com/office/powerpoint/2010/main" val="344104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Rectangle 25">
            <a:extLst>
              <a:ext uri="{FF2B5EF4-FFF2-40B4-BE49-F238E27FC236}">
                <a16:creationId xmlns:a16="http://schemas.microsoft.com/office/drawing/2014/main" id="{46D0B42E-5083-419F-A217-114345AB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82ED454-6580-44CE-80D5-1845DA0BB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2"/>
            <a:ext cx="4267200" cy="6869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a:xfrm>
            <a:off x="609600" y="685800"/>
            <a:ext cx="3087758" cy="2473036"/>
          </a:xfrm>
        </p:spPr>
        <p:txBody>
          <a:bodyPr vert="horz" lIns="91440" tIns="45720" rIns="91440" bIns="45720" rtlCol="0" anchor="t">
            <a:normAutofit/>
          </a:bodyPr>
          <a:lstStyle/>
          <a:p>
            <a:pPr>
              <a:lnSpc>
                <a:spcPct val="100000"/>
              </a:lnSpc>
            </a:pPr>
            <a:r>
              <a:rPr lang="en-US" sz="4000">
                <a:solidFill>
                  <a:srgbClr val="FFFFFF"/>
                </a:solidFill>
              </a:rPr>
              <a:t>What is this program?</a:t>
            </a:r>
          </a:p>
        </p:txBody>
      </p:sp>
      <p:sp>
        <p:nvSpPr>
          <p:cNvPr id="4" name="Content Placeholder 3">
            <a:extLst>
              <a:ext uri="{FF2B5EF4-FFF2-40B4-BE49-F238E27FC236}">
                <a16:creationId xmlns:a16="http://schemas.microsoft.com/office/drawing/2014/main" id="{3D7927D6-AFA7-348E-8C32-400C1E6F321D}"/>
              </a:ext>
            </a:extLst>
          </p:cNvPr>
          <p:cNvSpPr>
            <a:spLocks noGrp="1"/>
          </p:cNvSpPr>
          <p:nvPr>
            <p:ph sz="quarter" idx="10"/>
          </p:nvPr>
        </p:nvSpPr>
        <p:spPr>
          <a:xfrm>
            <a:off x="4921857" y="685801"/>
            <a:ext cx="3439603" cy="5491162"/>
          </a:xfrm>
        </p:spPr>
        <p:txBody>
          <a:bodyPr vert="horz" lIns="91440" tIns="45720" rIns="91440" bIns="45720" rtlCol="0">
            <a:normAutofit/>
          </a:bodyPr>
          <a:lstStyle/>
          <a:p>
            <a:pPr indent="-228600">
              <a:buFont typeface="Arial" panose="020B0604020202020204" pitchFamily="34" charset="0"/>
              <a:buChar char="•"/>
            </a:pPr>
            <a:r>
              <a:rPr lang="en-US" sz="2000" dirty="0"/>
              <a:t>This program is a once and a lifetime to experience the cruise line and tourism industry in a first-hand environment. This class has 5 weeks of in-person lectures about the cruise line industry and then a week over spring break onboard the ship and at all the ports of call. </a:t>
            </a:r>
          </a:p>
        </p:txBody>
      </p:sp>
      <p:sp>
        <p:nvSpPr>
          <p:cNvPr id="30" name="Freeform: Shape 29">
            <a:extLst>
              <a:ext uri="{FF2B5EF4-FFF2-40B4-BE49-F238E27FC236}">
                <a16:creationId xmlns:a16="http://schemas.microsoft.com/office/drawing/2014/main" id="{A7CF12C7-ACB0-4E72-B41C-5BEA00526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2433" y="3237489"/>
            <a:ext cx="2377104"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D3257145-C945-4F9C-9DE0-F7DD352A9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2433" y="3237489"/>
            <a:ext cx="2377104"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building with a tower and a fence&#10;&#10;Description automatically generated">
            <a:extLst>
              <a:ext uri="{FF2B5EF4-FFF2-40B4-BE49-F238E27FC236}">
                <a16:creationId xmlns:a16="http://schemas.microsoft.com/office/drawing/2014/main" id="{20D551E1-535E-85E8-D397-E02D35229FF1}"/>
              </a:ext>
            </a:extLst>
          </p:cNvPr>
          <p:cNvPicPr>
            <a:picLocks noChangeAspect="1"/>
          </p:cNvPicPr>
          <p:nvPr/>
        </p:nvPicPr>
        <p:blipFill rotWithShape="1">
          <a:blip r:embed="rId3"/>
          <a:srcRect l="37878" r="21159" b="1"/>
          <a:stretch/>
        </p:blipFill>
        <p:spPr>
          <a:xfrm>
            <a:off x="8831792" y="681039"/>
            <a:ext cx="3368768" cy="6188523"/>
          </a:xfrm>
          <a:custGeom>
            <a:avLst/>
            <a:gdLst/>
            <a:ahLst/>
            <a:cxnLst/>
            <a:rect l="l" t="t" r="r" b="b"/>
            <a:pathLst>
              <a:path w="3368768" h="6188523">
                <a:moveTo>
                  <a:pt x="2436722" y="0"/>
                </a:moveTo>
                <a:lnTo>
                  <a:pt x="2453759" y="0"/>
                </a:lnTo>
                <a:lnTo>
                  <a:pt x="3368768" y="0"/>
                </a:lnTo>
                <a:lnTo>
                  <a:pt x="3368768" y="6188523"/>
                </a:lnTo>
                <a:lnTo>
                  <a:pt x="2797" y="6188523"/>
                </a:lnTo>
                <a:lnTo>
                  <a:pt x="2797" y="2564348"/>
                </a:lnTo>
                <a:lnTo>
                  <a:pt x="0" y="2453758"/>
                </a:lnTo>
                <a:cubicBezTo>
                  <a:pt x="0" y="1183283"/>
                  <a:pt x="965554" y="138325"/>
                  <a:pt x="2202876" y="12668"/>
                </a:cubicBezTo>
                <a:lnTo>
                  <a:pt x="2436722" y="860"/>
                </a:lnTo>
                <a:close/>
              </a:path>
            </a:pathLst>
          </a:custGeom>
        </p:spPr>
      </p:pic>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rgbClr val="FFFFFF"/>
                </a:solidFill>
              </a:rPr>
              <a:pPr algn="r">
                <a:lnSpc>
                  <a:spcPct val="90000"/>
                </a:lnSpc>
                <a:spcAft>
                  <a:spcPts val="600"/>
                </a:spcAft>
              </a:pPr>
              <a:t>2</a:t>
            </a:fld>
            <a:endParaRPr lang="en-US" sz="1900">
              <a:solidFill>
                <a:srgbClr val="FFFFFF"/>
              </a:solidFill>
            </a:endParaRPr>
          </a:p>
        </p:txBody>
      </p:sp>
    </p:spTree>
    <p:extLst>
      <p:ext uri="{BB962C8B-B14F-4D97-AF65-F5344CB8AC3E}">
        <p14:creationId xmlns:p14="http://schemas.microsoft.com/office/powerpoint/2010/main" val="256701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Rectangle 27">
            <a:extLst>
              <a:ext uri="{FF2B5EF4-FFF2-40B4-BE49-F238E27FC236}">
                <a16:creationId xmlns:a16="http://schemas.microsoft.com/office/drawing/2014/main" id="{CB63154B-778D-4A97-B328-36341A52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C5D7039-6499-4D27-A45E-DF5E16A00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DE9A7F4-691A-447E-ACC3-DF3EABCD2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135146"/>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96C5CF39-BEA7-4686-ACC2-49AD7900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35146"/>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a:xfrm>
            <a:off x="914400" y="508884"/>
            <a:ext cx="10058399" cy="1262737"/>
          </a:xfrm>
        </p:spPr>
        <p:txBody>
          <a:bodyPr vert="horz" lIns="91440" tIns="45720" rIns="91440" bIns="45720" rtlCol="0" anchor="ctr">
            <a:normAutofit/>
          </a:bodyPr>
          <a:lstStyle/>
          <a:p>
            <a:pPr>
              <a:lnSpc>
                <a:spcPct val="100000"/>
              </a:lnSpc>
            </a:pPr>
            <a:r>
              <a:rPr lang="en-US" sz="4000">
                <a:solidFill>
                  <a:srgbClr val="FFFFFF"/>
                </a:solidFill>
              </a:rPr>
              <a:t>What This Program Provides To You</a:t>
            </a:r>
          </a:p>
        </p:txBody>
      </p:sp>
      <p:sp>
        <p:nvSpPr>
          <p:cNvPr id="4" name="Content Placeholder 3">
            <a:extLst>
              <a:ext uri="{FF2B5EF4-FFF2-40B4-BE49-F238E27FC236}">
                <a16:creationId xmlns:a16="http://schemas.microsoft.com/office/drawing/2014/main" id="{3D7927D6-AFA7-348E-8C32-400C1E6F321D}"/>
              </a:ext>
            </a:extLst>
          </p:cNvPr>
          <p:cNvSpPr>
            <a:spLocks noGrp="1"/>
          </p:cNvSpPr>
          <p:nvPr>
            <p:ph sz="quarter" idx="10"/>
          </p:nvPr>
        </p:nvSpPr>
        <p:spPr>
          <a:xfrm>
            <a:off x="914400" y="2727296"/>
            <a:ext cx="6346209" cy="3449667"/>
          </a:xfrm>
        </p:spPr>
        <p:txBody>
          <a:bodyPr vert="horz" lIns="91440" tIns="45720" rIns="91440" bIns="45720" rtlCol="0" anchor="t">
            <a:normAutofit/>
          </a:bodyPr>
          <a:lstStyle/>
          <a:p>
            <a:pPr indent="-228600">
              <a:buFont typeface="Arial" panose="020B0604020202020204" pitchFamily="34" charset="0"/>
              <a:buChar char="•"/>
            </a:pPr>
            <a:r>
              <a:rPr lang="en-US" sz="2000" dirty="0"/>
              <a:t>This program provides real-life firsthand experiences to students here at IU Indianapolis to see things they may have never traveled before.</a:t>
            </a:r>
          </a:p>
          <a:p>
            <a:pPr indent="-228600">
              <a:buFont typeface="Arial" panose="020B0604020202020204" pitchFamily="34" charset="0"/>
              <a:buChar char="•"/>
            </a:pPr>
            <a:r>
              <a:rPr lang="en-US" sz="2000" dirty="0"/>
              <a:t> As well it provides an educational experience to see how these cruise and tourism industries work and function.</a:t>
            </a:r>
          </a:p>
        </p:txBody>
      </p:sp>
      <p:pic>
        <p:nvPicPr>
          <p:cNvPr id="10" name="Picture 9" descr="A group of people posing for a photo&#10;&#10;Description automatically generated">
            <a:extLst>
              <a:ext uri="{FF2B5EF4-FFF2-40B4-BE49-F238E27FC236}">
                <a16:creationId xmlns:a16="http://schemas.microsoft.com/office/drawing/2014/main" id="{E637FB56-5C41-989F-D6BC-C5BE569BA0B0}"/>
              </a:ext>
            </a:extLst>
          </p:cNvPr>
          <p:cNvPicPr>
            <a:picLocks noChangeAspect="1"/>
          </p:cNvPicPr>
          <p:nvPr/>
        </p:nvPicPr>
        <p:blipFill rotWithShape="1">
          <a:blip r:embed="rId3"/>
          <a:srcRect l="9818" r="13495"/>
          <a:stretch/>
        </p:blipFill>
        <p:spPr>
          <a:xfrm>
            <a:off x="7342909" y="2128964"/>
            <a:ext cx="4861033" cy="4729034"/>
          </a:xfrm>
          <a:prstGeom prst="rect">
            <a:avLst/>
          </a:prstGeom>
        </p:spPr>
      </p:pic>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rgbClr val="FFFFFF"/>
                </a:solidFill>
              </a:rPr>
              <a:pPr algn="r">
                <a:lnSpc>
                  <a:spcPct val="90000"/>
                </a:lnSpc>
                <a:spcAft>
                  <a:spcPts val="600"/>
                </a:spcAft>
              </a:pPr>
              <a:t>3</a:t>
            </a:fld>
            <a:endParaRPr lang="en-US" sz="1900">
              <a:solidFill>
                <a:srgbClr val="FFFFFF"/>
              </a:solidFill>
            </a:endParaRPr>
          </a:p>
        </p:txBody>
      </p:sp>
    </p:spTree>
    <p:extLst>
      <p:ext uri="{BB962C8B-B14F-4D97-AF65-F5344CB8AC3E}">
        <p14:creationId xmlns:p14="http://schemas.microsoft.com/office/powerpoint/2010/main" val="227465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Rectangle 14">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a:xfrm>
            <a:off x="914400" y="510988"/>
            <a:ext cx="9344578" cy="1156448"/>
          </a:xfrm>
        </p:spPr>
        <p:txBody>
          <a:bodyPr vert="horz" lIns="91440" tIns="45720" rIns="91440" bIns="45720" rtlCol="0" anchor="ctr">
            <a:normAutofit/>
          </a:bodyPr>
          <a:lstStyle/>
          <a:p>
            <a:r>
              <a:rPr lang="en-US" sz="3700">
                <a:solidFill>
                  <a:srgbClr val="FFFFFF"/>
                </a:solidFill>
              </a:rPr>
              <a:t>What It Provides To You Professionally</a:t>
            </a:r>
          </a:p>
        </p:txBody>
      </p:sp>
      <p:sp>
        <p:nvSpPr>
          <p:cNvPr id="4" name="Content Placeholder 3">
            <a:extLst>
              <a:ext uri="{FF2B5EF4-FFF2-40B4-BE49-F238E27FC236}">
                <a16:creationId xmlns:a16="http://schemas.microsoft.com/office/drawing/2014/main" id="{3D7927D6-AFA7-348E-8C32-400C1E6F321D}"/>
              </a:ext>
            </a:extLst>
          </p:cNvPr>
          <p:cNvSpPr>
            <a:spLocks noGrp="1"/>
          </p:cNvSpPr>
          <p:nvPr>
            <p:ph sz="quarter" idx="10"/>
          </p:nvPr>
        </p:nvSpPr>
        <p:spPr>
          <a:xfrm>
            <a:off x="914400" y="2593074"/>
            <a:ext cx="5589767" cy="3579126"/>
          </a:xfrm>
        </p:spPr>
        <p:txBody>
          <a:bodyPr vert="horz" lIns="91440" tIns="45720" rIns="91440" bIns="45720" rtlCol="0">
            <a:normAutofit/>
          </a:bodyPr>
          <a:lstStyle/>
          <a:p>
            <a:pPr indent="-228600">
              <a:buFont typeface="Arial" panose="020B0604020202020204" pitchFamily="34" charset="0"/>
              <a:buChar char="•"/>
            </a:pPr>
            <a:r>
              <a:rPr lang="en-US" sz="2000" dirty="0"/>
              <a:t>It provides the chance to experience and see different sectors of the tourism and cruise industry. </a:t>
            </a:r>
          </a:p>
          <a:p>
            <a:pPr indent="-228600">
              <a:buFont typeface="Arial" panose="020B0604020202020204" pitchFamily="34" charset="0"/>
              <a:buChar char="•"/>
            </a:pPr>
            <a:r>
              <a:rPr lang="en-US" sz="2000" dirty="0"/>
              <a:t>As well as many interviews with vital cogs in the industry in class and at port sports management also works hand in hand to provide experiences and tourism to all regions of the world.</a:t>
            </a:r>
          </a:p>
        </p:txBody>
      </p:sp>
      <p:pic>
        <p:nvPicPr>
          <p:cNvPr id="8" name="Picture 7" descr="A cruise ship docked at a dock&#10;&#10;Description automatically generated">
            <a:extLst>
              <a:ext uri="{FF2B5EF4-FFF2-40B4-BE49-F238E27FC236}">
                <a16:creationId xmlns:a16="http://schemas.microsoft.com/office/drawing/2014/main" id="{92EA194E-3C2F-4F0D-EF81-90AB66B81D85}"/>
              </a:ext>
            </a:extLst>
          </p:cNvPr>
          <p:cNvPicPr>
            <a:picLocks noChangeAspect="1"/>
          </p:cNvPicPr>
          <p:nvPr/>
        </p:nvPicPr>
        <p:blipFill>
          <a:blip r:embed="rId3"/>
          <a:stretch>
            <a:fillRect/>
          </a:stretch>
        </p:blipFill>
        <p:spPr>
          <a:xfrm>
            <a:off x="7010401" y="2670519"/>
            <a:ext cx="4572000" cy="3429000"/>
          </a:xfrm>
          <a:prstGeom prst="rect">
            <a:avLst/>
          </a:prstGeom>
        </p:spPr>
      </p:pic>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4</a:t>
            </a:fld>
            <a:endParaRPr lang="en-US" sz="1900">
              <a:solidFill>
                <a:schemeClr val="accent2"/>
              </a:solidFill>
            </a:endParaRPr>
          </a:p>
        </p:txBody>
      </p:sp>
    </p:spTree>
    <p:extLst>
      <p:ext uri="{BB962C8B-B14F-4D97-AF65-F5344CB8AC3E}">
        <p14:creationId xmlns:p14="http://schemas.microsoft.com/office/powerpoint/2010/main" val="351389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0FF30AE3-5A36-4C87-A232-1BB2380AE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525B5FF-E13A-45B8-AE8F-C24F2DD7D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A23B282-46D3-4D08-AA8B-B34C55AD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2"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309C63A-BB43-4695-A368-9B4D722F1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a:xfrm>
            <a:off x="914401" y="443459"/>
            <a:ext cx="9914859" cy="1291210"/>
          </a:xfrm>
        </p:spPr>
        <p:txBody>
          <a:bodyPr vert="horz" lIns="91440" tIns="45720" rIns="91440" bIns="45720" rtlCol="0" anchor="ctr">
            <a:normAutofit/>
          </a:bodyPr>
          <a:lstStyle/>
          <a:p>
            <a:pPr>
              <a:lnSpc>
                <a:spcPct val="100000"/>
              </a:lnSpc>
            </a:pPr>
            <a:r>
              <a:rPr lang="en-US" sz="4000">
                <a:solidFill>
                  <a:srgbClr val="FFFFFF"/>
                </a:solidFill>
              </a:rPr>
              <a:t>What It Provides To You Personally</a:t>
            </a:r>
          </a:p>
        </p:txBody>
      </p:sp>
      <p:sp>
        <p:nvSpPr>
          <p:cNvPr id="4" name="Content Placeholder 3">
            <a:extLst>
              <a:ext uri="{FF2B5EF4-FFF2-40B4-BE49-F238E27FC236}">
                <a16:creationId xmlns:a16="http://schemas.microsoft.com/office/drawing/2014/main" id="{3D7927D6-AFA7-348E-8C32-400C1E6F321D}"/>
              </a:ext>
            </a:extLst>
          </p:cNvPr>
          <p:cNvSpPr>
            <a:spLocks noGrp="1"/>
          </p:cNvSpPr>
          <p:nvPr>
            <p:ph sz="quarter" idx="10"/>
          </p:nvPr>
        </p:nvSpPr>
        <p:spPr>
          <a:xfrm>
            <a:off x="914400" y="2766727"/>
            <a:ext cx="6530109" cy="3410236"/>
          </a:xfrm>
        </p:spPr>
        <p:txBody>
          <a:bodyPr vert="horz" lIns="91440" tIns="45720" rIns="91440" bIns="45720" rtlCol="0">
            <a:normAutofit/>
          </a:bodyPr>
          <a:lstStyle/>
          <a:p>
            <a:pPr indent="-228600">
              <a:buFont typeface="Arial" panose="020B0604020202020204" pitchFamily="34" charset="0"/>
              <a:buChar char="•"/>
            </a:pPr>
            <a:r>
              <a:rPr lang="en-US" sz="2000" dirty="0"/>
              <a:t>Personally, it provides you as a student to see the world for college credit and honors credit if in the honors college. </a:t>
            </a:r>
          </a:p>
          <a:p>
            <a:pPr indent="-228600">
              <a:buFont typeface="Arial" panose="020B0604020202020204" pitchFamily="34" charset="0"/>
              <a:buChar char="•"/>
            </a:pPr>
            <a:r>
              <a:rPr lang="en-US" sz="2000" dirty="0"/>
              <a:t>You get to see and be immersed in other cultures and meet other students from our schools even other domains.</a:t>
            </a:r>
          </a:p>
        </p:txBody>
      </p:sp>
      <p:pic>
        <p:nvPicPr>
          <p:cNvPr id="6" name="Picture 5" descr="A group of people posing for a photo&#10;&#10;Description automatically generated">
            <a:extLst>
              <a:ext uri="{FF2B5EF4-FFF2-40B4-BE49-F238E27FC236}">
                <a16:creationId xmlns:a16="http://schemas.microsoft.com/office/drawing/2014/main" id="{66A699A2-B564-F5E0-CAC5-769F20704D8B}"/>
              </a:ext>
            </a:extLst>
          </p:cNvPr>
          <p:cNvPicPr>
            <a:picLocks noChangeAspect="1"/>
          </p:cNvPicPr>
          <p:nvPr/>
        </p:nvPicPr>
        <p:blipFill>
          <a:blip r:embed="rId3"/>
          <a:stretch>
            <a:fillRect/>
          </a:stretch>
        </p:blipFill>
        <p:spPr>
          <a:xfrm>
            <a:off x="7693891" y="2675428"/>
            <a:ext cx="3888510" cy="3614535"/>
          </a:xfrm>
          <a:prstGeom prst="rect">
            <a:avLst/>
          </a:prstGeom>
        </p:spPr>
      </p:pic>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5</a:t>
            </a:fld>
            <a:endParaRPr lang="en-US" sz="1900">
              <a:solidFill>
                <a:schemeClr val="accent2"/>
              </a:solidFill>
            </a:endParaRPr>
          </a:p>
        </p:txBody>
      </p:sp>
    </p:spTree>
    <p:extLst>
      <p:ext uri="{BB962C8B-B14F-4D97-AF65-F5344CB8AC3E}">
        <p14:creationId xmlns:p14="http://schemas.microsoft.com/office/powerpoint/2010/main" val="327125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4" name="Rectangle 33">
            <a:extLst>
              <a:ext uri="{FF2B5EF4-FFF2-40B4-BE49-F238E27FC236}">
                <a16:creationId xmlns:a16="http://schemas.microsoft.com/office/drawing/2014/main" id="{CB63154B-778D-4A97-B328-36341A52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C5D7039-6499-4D27-A45E-DF5E16A00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DE9A7F4-691A-447E-ACC3-DF3EABCD2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135146"/>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96C5CF39-BEA7-4686-ACC2-49AD7900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35146"/>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a:xfrm>
            <a:off x="914400" y="508884"/>
            <a:ext cx="10058399" cy="1262737"/>
          </a:xfrm>
        </p:spPr>
        <p:txBody>
          <a:bodyPr vert="horz" lIns="91440" tIns="45720" rIns="91440" bIns="45720" rtlCol="0" anchor="ctr">
            <a:normAutofit/>
          </a:bodyPr>
          <a:lstStyle/>
          <a:p>
            <a:r>
              <a:rPr lang="en-US" sz="4000">
                <a:solidFill>
                  <a:srgbClr val="FFFFFF"/>
                </a:solidFill>
              </a:rPr>
              <a:t>Why Should You Go If Not A Tourism Student?</a:t>
            </a:r>
          </a:p>
        </p:txBody>
      </p:sp>
      <p:sp>
        <p:nvSpPr>
          <p:cNvPr id="4" name="Content Placeholder 3">
            <a:extLst>
              <a:ext uri="{FF2B5EF4-FFF2-40B4-BE49-F238E27FC236}">
                <a16:creationId xmlns:a16="http://schemas.microsoft.com/office/drawing/2014/main" id="{3D7927D6-AFA7-348E-8C32-400C1E6F321D}"/>
              </a:ext>
            </a:extLst>
          </p:cNvPr>
          <p:cNvSpPr>
            <a:spLocks noGrp="1"/>
          </p:cNvSpPr>
          <p:nvPr>
            <p:ph sz="quarter" idx="10"/>
          </p:nvPr>
        </p:nvSpPr>
        <p:spPr>
          <a:xfrm>
            <a:off x="914400" y="2727296"/>
            <a:ext cx="6346209" cy="3449667"/>
          </a:xfrm>
        </p:spPr>
        <p:txBody>
          <a:bodyPr vert="horz" lIns="91440" tIns="45720" rIns="91440" bIns="45720" rtlCol="0" anchor="t">
            <a:normAutofit/>
          </a:bodyPr>
          <a:lstStyle/>
          <a:p>
            <a:pPr indent="-228600">
              <a:buFont typeface="Arial" panose="020B0604020202020204" pitchFamily="34" charset="0"/>
              <a:buChar char="•"/>
            </a:pPr>
            <a:r>
              <a:rPr lang="en-US" dirty="0"/>
              <a:t>This opportunity provides a great experience to learn and understand the tourism industry and its relation to other majors. </a:t>
            </a:r>
          </a:p>
          <a:p>
            <a:pPr indent="-228600">
              <a:buFont typeface="Arial" panose="020B0604020202020204" pitchFamily="34" charset="0"/>
              <a:buChar char="•"/>
            </a:pPr>
            <a:r>
              <a:rPr lang="en-US" dirty="0"/>
              <a:t>At the Westin in the USVI and many other ports vital staffers and members of the tourism industry told us that many industries and backgrounds are needed from business, sports, medical, and many more. </a:t>
            </a:r>
          </a:p>
          <a:p>
            <a:pPr indent="-228600">
              <a:buFont typeface="Arial" panose="020B0604020202020204" pitchFamily="34" charset="0"/>
              <a:buChar char="•"/>
            </a:pPr>
            <a:r>
              <a:rPr lang="en-US" dirty="0"/>
              <a:t>This provides these students the chance to see what’s available abroad compared to what’s available domestically.</a:t>
            </a:r>
          </a:p>
        </p:txBody>
      </p:sp>
      <p:pic>
        <p:nvPicPr>
          <p:cNvPr id="16" name="Picture 15" descr="A body of water with boats in it&#10;&#10;Description automatically generated">
            <a:extLst>
              <a:ext uri="{FF2B5EF4-FFF2-40B4-BE49-F238E27FC236}">
                <a16:creationId xmlns:a16="http://schemas.microsoft.com/office/drawing/2014/main" id="{E4E020C4-83D4-321B-FE64-C95F6D946A55}"/>
              </a:ext>
            </a:extLst>
          </p:cNvPr>
          <p:cNvPicPr>
            <a:picLocks noChangeAspect="1"/>
          </p:cNvPicPr>
          <p:nvPr/>
        </p:nvPicPr>
        <p:blipFill rotWithShape="1">
          <a:blip r:embed="rId3"/>
          <a:srcRect l="11453" r="20455"/>
          <a:stretch/>
        </p:blipFill>
        <p:spPr>
          <a:xfrm>
            <a:off x="7924800" y="2128964"/>
            <a:ext cx="4279142" cy="4729034"/>
          </a:xfrm>
          <a:prstGeom prst="rect">
            <a:avLst/>
          </a:prstGeom>
        </p:spPr>
      </p:pic>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rgbClr val="FFFFFF"/>
                </a:solidFill>
              </a:rPr>
              <a:pPr algn="r">
                <a:lnSpc>
                  <a:spcPct val="90000"/>
                </a:lnSpc>
                <a:spcAft>
                  <a:spcPts val="600"/>
                </a:spcAft>
              </a:pPr>
              <a:t>6</a:t>
            </a:fld>
            <a:endParaRPr lang="en-US" sz="1900">
              <a:solidFill>
                <a:srgbClr val="FFFFFF"/>
              </a:solidFill>
            </a:endParaRPr>
          </a:p>
        </p:txBody>
      </p:sp>
    </p:spTree>
    <p:extLst>
      <p:ext uri="{BB962C8B-B14F-4D97-AF65-F5344CB8AC3E}">
        <p14:creationId xmlns:p14="http://schemas.microsoft.com/office/powerpoint/2010/main" val="407264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a:xfrm>
            <a:off x="5963479" y="596393"/>
            <a:ext cx="5618922" cy="1542507"/>
          </a:xfrm>
        </p:spPr>
        <p:txBody>
          <a:bodyPr vert="horz" lIns="91440" tIns="45720" rIns="91440" bIns="45720" rtlCol="0" anchor="ctr">
            <a:normAutofit/>
          </a:bodyPr>
          <a:lstStyle/>
          <a:p>
            <a:pPr>
              <a:lnSpc>
                <a:spcPct val="100000"/>
              </a:lnSpc>
            </a:pPr>
            <a:r>
              <a:rPr lang="en-US" sz="4000" dirty="0">
                <a:solidFill>
                  <a:srgbClr val="FFFFFF"/>
                </a:solidFill>
              </a:rPr>
              <a:t>Summary</a:t>
            </a:r>
          </a:p>
        </p:txBody>
      </p:sp>
      <p:pic>
        <p:nvPicPr>
          <p:cNvPr id="6" name="Picture 5" descr="Two men sitting in a theater&#10;&#10;Description automatically generated">
            <a:extLst>
              <a:ext uri="{FF2B5EF4-FFF2-40B4-BE49-F238E27FC236}">
                <a16:creationId xmlns:a16="http://schemas.microsoft.com/office/drawing/2014/main" id="{90BEB703-EDA2-E8C7-F144-255D15018DF9}"/>
              </a:ext>
            </a:extLst>
          </p:cNvPr>
          <p:cNvPicPr>
            <a:picLocks noChangeAspect="1"/>
          </p:cNvPicPr>
          <p:nvPr/>
        </p:nvPicPr>
        <p:blipFill rotWithShape="1">
          <a:blip r:embed="rId3"/>
          <a:srcRect l="21153" r="22181"/>
          <a:stretch/>
        </p:blipFill>
        <p:spPr>
          <a:xfrm>
            <a:off x="20" y="5379"/>
            <a:ext cx="5181578" cy="6858000"/>
          </a:xfrm>
          <a:prstGeom prst="rect">
            <a:avLst/>
          </a:prstGeom>
        </p:spPr>
      </p:pic>
      <p:sp>
        <p:nvSpPr>
          <p:cNvPr id="4" name="Content Placeholder 3">
            <a:extLst>
              <a:ext uri="{FF2B5EF4-FFF2-40B4-BE49-F238E27FC236}">
                <a16:creationId xmlns:a16="http://schemas.microsoft.com/office/drawing/2014/main" id="{3D7927D6-AFA7-348E-8C32-400C1E6F321D}"/>
              </a:ext>
            </a:extLst>
          </p:cNvPr>
          <p:cNvSpPr>
            <a:spLocks noGrp="1"/>
          </p:cNvSpPr>
          <p:nvPr>
            <p:ph sz="quarter" idx="10"/>
          </p:nvPr>
        </p:nvSpPr>
        <p:spPr>
          <a:xfrm>
            <a:off x="5963478" y="2138901"/>
            <a:ext cx="5618922" cy="4033299"/>
          </a:xfrm>
        </p:spPr>
        <p:txBody>
          <a:bodyPr vert="horz" lIns="91440" tIns="45720" rIns="91440" bIns="45720" rtlCol="0">
            <a:normAutofit/>
          </a:bodyPr>
          <a:lstStyle/>
          <a:p>
            <a:pPr indent="-228600">
              <a:buFont typeface="Arial" panose="020B0604020202020204" pitchFamily="34" charset="0"/>
              <a:buChar char="•"/>
            </a:pPr>
            <a:r>
              <a:rPr lang="en-US" dirty="0">
                <a:solidFill>
                  <a:srgbClr val="FFFFFF"/>
                </a:solidFill>
              </a:rPr>
              <a:t>This program is a great experience that I enjoyed and want to encourage students to attend, if possible! </a:t>
            </a:r>
          </a:p>
          <a:p>
            <a:pPr indent="-228600">
              <a:buFont typeface="Arial" panose="020B0604020202020204" pitchFamily="34" charset="0"/>
              <a:buChar char="•"/>
            </a:pPr>
            <a:r>
              <a:rPr lang="en-US" dirty="0">
                <a:solidFill>
                  <a:srgbClr val="FFFFFF"/>
                </a:solidFill>
              </a:rPr>
              <a:t>You learn so much in a brand-new format of learning.</a:t>
            </a:r>
          </a:p>
          <a:p>
            <a:pPr indent="-228600">
              <a:buFont typeface="Arial" panose="020B0604020202020204" pitchFamily="34" charset="0"/>
              <a:buChar char="•"/>
            </a:pPr>
            <a:r>
              <a:rPr lang="en-US" dirty="0">
                <a:solidFill>
                  <a:srgbClr val="FFFFFF"/>
                </a:solidFill>
              </a:rPr>
              <a:t>Meet new people from IUI and outside of IUI.</a:t>
            </a:r>
          </a:p>
          <a:p>
            <a:pPr indent="-228600">
              <a:buFont typeface="Arial" panose="020B0604020202020204" pitchFamily="34" charset="0"/>
              <a:buChar char="•"/>
            </a:pPr>
            <a:r>
              <a:rPr lang="en-US" dirty="0">
                <a:solidFill>
                  <a:srgbClr val="FFFFFF"/>
                </a:solidFill>
              </a:rPr>
              <a:t>Get to be apart of new cultures. </a:t>
            </a:r>
          </a:p>
          <a:p>
            <a:pPr indent="-228600">
              <a:buFont typeface="Arial" panose="020B0604020202020204" pitchFamily="34" charset="0"/>
              <a:buChar char="•"/>
            </a:pPr>
            <a:r>
              <a:rPr lang="en-US" dirty="0">
                <a:solidFill>
                  <a:srgbClr val="FFFFFF"/>
                </a:solidFill>
              </a:rPr>
              <a:t>All while having fun for college credit and at a significantly cheaper value than booking by yourself for a cruise! </a:t>
            </a:r>
          </a:p>
          <a:p>
            <a:pPr indent="-228600">
              <a:buFont typeface="Arial" panose="020B0604020202020204" pitchFamily="34" charset="0"/>
              <a:buChar char="•"/>
            </a:pPr>
            <a:r>
              <a:rPr lang="en-US" dirty="0">
                <a:solidFill>
                  <a:srgbClr val="FFFFFF"/>
                </a:solidFill>
              </a:rPr>
              <a:t>So go with Amy and enjoy your spring break for college credit!</a:t>
            </a:r>
          </a:p>
        </p:txBody>
      </p:sp>
      <p:sp>
        <p:nvSpPr>
          <p:cNvPr id="24" name="Freeform: Shape 23">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rgbClr val="FFFFFF"/>
                </a:solidFill>
              </a:rPr>
              <a:pPr algn="r">
                <a:lnSpc>
                  <a:spcPct val="90000"/>
                </a:lnSpc>
                <a:spcAft>
                  <a:spcPts val="600"/>
                </a:spcAft>
              </a:pPr>
              <a:t>7</a:t>
            </a:fld>
            <a:endParaRPr lang="en-US" sz="1900">
              <a:solidFill>
                <a:srgbClr val="FFFFFF"/>
              </a:solidFill>
            </a:endParaRPr>
          </a:p>
        </p:txBody>
      </p:sp>
    </p:spTree>
    <p:extLst>
      <p:ext uri="{BB962C8B-B14F-4D97-AF65-F5344CB8AC3E}">
        <p14:creationId xmlns:p14="http://schemas.microsoft.com/office/powerpoint/2010/main" val="3526355716"/>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C2001-E626-4890-B405-22B5BD1CB05A}">
  <ds:schemaRefs>
    <ds:schemaRef ds:uri="http://schemas.microsoft.com/sharepoint/v3/contenttype/forms"/>
  </ds:schemaRefs>
</ds:datastoreItem>
</file>

<file path=customXml/itemProps2.xml><?xml version="1.0" encoding="utf-8"?>
<ds:datastoreItem xmlns:ds="http://schemas.openxmlformats.org/officeDocument/2006/customXml" ds:itemID="{80D7C3E5-1734-4636-9EC5-AEB06BF1FB2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5453AF4-4FB0-4B39-9296-55DED383E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{368F0126-EA9F-447E-80BF-B7542B3D7A38}tf89118109_win32</Template>
  <TotalTime>53</TotalTime>
  <Words>408</Words>
  <Application>Microsoft Office PowerPoint</Application>
  <PresentationFormat>Widescreen</PresentationFormat>
  <Paragraphs>37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Nova Light</vt:lpstr>
      <vt:lpstr>Calibri</vt:lpstr>
      <vt:lpstr>Elephant</vt:lpstr>
      <vt:lpstr>ModOverlayVTI</vt:lpstr>
      <vt:lpstr>Why You Should Go On The Cruise Line Management Study Abroad</vt:lpstr>
      <vt:lpstr>What is this program?</vt:lpstr>
      <vt:lpstr>What This Program Provides To You</vt:lpstr>
      <vt:lpstr>What It Provides To You Professionally</vt:lpstr>
      <vt:lpstr>What It Provides To You Personally</vt:lpstr>
      <vt:lpstr>Why Should You Go If Not A Tourism Student?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You Should Go On The Cruise Line Management Study Abroad</dc:title>
  <dc:creator>Nielsen, William Alexander</dc:creator>
  <cp:lastModifiedBy>Alex Nielsen</cp:lastModifiedBy>
  <cp:revision>6</cp:revision>
  <dcterms:created xsi:type="dcterms:W3CDTF">2024-04-12T16:18:22Z</dcterms:created>
  <dcterms:modified xsi:type="dcterms:W3CDTF">2024-04-16T17:03:35Z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